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2.xml" ContentType="application/vnd.openxmlformats-officedocument.theme+xml"/>
  <Override PartName="/ppt/notesSlides/notesSlide11.xml" ContentType="application/vnd.openxmlformats-officedocument.presentationml.notes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notesSlides/notesSlide9.xml" ContentType="application/vnd.openxmlformats-officedocument.presentationml.notesSlide+xml"/>
  <Override PartName="/ppt/slides/slide11.xml" ContentType="application/vnd.openxmlformats-officedocument.presentationml.slide+xml"/>
  <Override PartName="/ppt/theme/theme3.xml" ContentType="application/vnd.openxmlformats-officedocument.theme+xml"/>
  <Override PartName="/ppt/notesSlides/notesSlide16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4" r:id="rId3"/>
    <p:sldId id="275" r:id="rId4"/>
    <p:sldId id="270" r:id="rId5"/>
    <p:sldId id="264" r:id="rId6"/>
    <p:sldId id="263" r:id="rId7"/>
    <p:sldId id="259" r:id="rId8"/>
    <p:sldId id="260" r:id="rId9"/>
    <p:sldId id="261" r:id="rId10"/>
    <p:sldId id="258" r:id="rId11"/>
    <p:sldId id="265" r:id="rId12"/>
    <p:sldId id="266" r:id="rId13"/>
    <p:sldId id="267" r:id="rId14"/>
    <p:sldId id="268" r:id="rId15"/>
    <p:sldId id="269" r:id="rId16"/>
    <p:sldId id="271" r:id="rId17"/>
    <p:sldId id="272" r:id="rId18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5FA00"/>
    <a:srgbClr val="00FF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vertBarState="minimized">
    <p:restoredLeft sz="15620"/>
    <p:restoredTop sz="99441" autoAdjust="0"/>
  </p:normalViewPr>
  <p:slideViewPr>
    <p:cSldViewPr snapToGrid="0" snapToObjects="1">
      <p:cViewPr varScale="1">
        <p:scale>
          <a:sx n="135" d="100"/>
          <a:sy n="135" d="100"/>
        </p:scale>
        <p:origin x="-8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viewProps" Target="viewProps.xml"/><Relationship Id="rId4" Type="http://schemas.openxmlformats.org/officeDocument/2006/relationships/slide" Target="slides/slide3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notesMaster" Target="notesMasters/notesMaster1.xml"/><Relationship Id="rId20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FC2265-1D54-2A49-BC1B-3964B4464CF0}" type="datetimeFigureOut">
              <a:rPr lang="ja-JP" altLang="en-US" smtClean="0"/>
              <a:pPr/>
              <a:t>10.10.20</a:t>
            </a:fld>
            <a:endParaRPr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44EC06-DFAC-9842-B59D-4C8736AB2507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05D34-5CF2-8F42-BB30-5BAAC4D32F32}" type="datetimeFigureOut">
              <a:rPr lang="ja-JP" altLang="en-US" smtClean="0"/>
              <a:pPr/>
              <a:t>10.10.20</a:t>
            </a:fld>
            <a:endParaRPr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62151-031C-F447-B20D-1EFA8F6311A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  <a:p>
            <a:r>
              <a:rPr lang="en-US" altLang="ja-JP" baseline="0" dirty="0" smtClean="0"/>
              <a:t>Japanese people may run away if you try and ask in English and then stop relieved if Japanese comes out of your mouth.</a:t>
            </a:r>
          </a:p>
          <a:p>
            <a:r>
              <a:rPr lang="en-US" altLang="ja-JP" baseline="0" dirty="0" smtClean="0"/>
              <a:t>Even if you are speaking Japanese it still takes a while for people to click that you ARE actually speaking Japanese.</a:t>
            </a:r>
          </a:p>
          <a:p>
            <a:r>
              <a:rPr lang="en-US" altLang="ja-JP" baseline="0" dirty="0" smtClean="0"/>
              <a:t>“maybe” or “its difficult” means NO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  <a:p>
            <a:r>
              <a:rPr lang="en-US" altLang="ja-JP" baseline="0" dirty="0" smtClean="0"/>
              <a:t>Remember you are NOT Japanese and Japanese know you are not. </a:t>
            </a:r>
          </a:p>
          <a:p>
            <a:r>
              <a:rPr lang="en-US" altLang="ja-JP" baseline="0" dirty="0" smtClean="0"/>
              <a:t>Work hard …. BUT You do not have to follow the same work ethic, etc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  <a:p>
            <a:r>
              <a:rPr lang="en-US" altLang="ja-JP" baseline="0" dirty="0" smtClean="0"/>
              <a:t>Railways: JR, Private , </a:t>
            </a:r>
            <a:r>
              <a:rPr lang="en-US" altLang="ja-JP" baseline="0" dirty="0" err="1" smtClean="0"/>
              <a:t>Suica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err="1" smtClean="0"/>
              <a:t>Citi</a:t>
            </a:r>
            <a:r>
              <a:rPr lang="en-US" altLang="ja-JP" dirty="0" smtClean="0"/>
              <a:t> Bank / HSBC exist but rare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International transfers – get a video screen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7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  <a:p>
            <a:r>
              <a:rPr lang="en-US" altLang="ja-JP" baseline="0" dirty="0" smtClean="0"/>
              <a:t>I have lived in institute, mansions and apartment and recommend a mansion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8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 </a:t>
            </a:r>
          </a:p>
          <a:p>
            <a:r>
              <a:rPr lang="en-US" altLang="ja-JP" baseline="0" dirty="0" smtClean="0"/>
              <a:t>not easy for foreigner to rent, </a:t>
            </a:r>
          </a:p>
          <a:p>
            <a:r>
              <a:rPr lang="en-US" altLang="ja-JP" baseline="0" dirty="0" smtClean="0"/>
              <a:t>No English</a:t>
            </a:r>
          </a:p>
          <a:p>
            <a:r>
              <a:rPr lang="en-US" altLang="ja-JP" baseline="0" dirty="0" smtClean="0"/>
              <a:t>Some </a:t>
            </a:r>
            <a:r>
              <a:rPr lang="en-US" altLang="ja-JP" baseline="0" dirty="0" err="1" smtClean="0"/>
              <a:t>fudosanya</a:t>
            </a:r>
            <a:r>
              <a:rPr lang="en-US" altLang="ja-JP" baseline="0" dirty="0" smtClean="0"/>
              <a:t> have signs welcoming foreigners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dirty="0" smtClean="0">
                <a:solidFill>
                  <a:srgbClr val="FFFF00"/>
                </a:solidFill>
                <a:latin typeface="Comic Sans MS"/>
                <a:cs typeface="Comic Sans MS"/>
              </a:rPr>
              <a:t> Apartment blocks quite private (don’t expect to see neighbors)</a:t>
            </a:r>
          </a:p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Apartments almost always unfurnished</a:t>
            </a:r>
            <a:endParaRPr lang="en-US" altLang="ja-JP" sz="24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400" dirty="0" smtClean="0">
                <a:latin typeface="Comic Sans MS"/>
                <a:cs typeface="Comic Sans MS"/>
              </a:rPr>
              <a:t> recycle shops</a:t>
            </a:r>
          </a:p>
          <a:p>
            <a:pPr lvl="1">
              <a:buFont typeface="Arial"/>
              <a:buChar char="•"/>
            </a:pPr>
            <a:r>
              <a:rPr lang="en-US" altLang="ja-JP" sz="2400" dirty="0" smtClean="0">
                <a:latin typeface="Comic Sans MS"/>
                <a:cs typeface="Comic Sans MS"/>
              </a:rPr>
              <a:t> 100 yen shops</a:t>
            </a:r>
          </a:p>
          <a:p>
            <a:pPr lvl="1">
              <a:buFont typeface="Arial"/>
              <a:buChar char="•"/>
            </a:pPr>
            <a:r>
              <a:rPr lang="en-US" altLang="ja-JP" sz="2400" dirty="0" smtClean="0">
                <a:latin typeface="Comic Sans MS"/>
                <a:cs typeface="Comic Sans MS"/>
              </a:rPr>
              <a:t> retail stores (Jusco, </a:t>
            </a:r>
            <a:r>
              <a:rPr lang="en-US" altLang="ja-JP" sz="2400" dirty="0" err="1" smtClean="0">
                <a:latin typeface="Comic Sans MS"/>
                <a:cs typeface="Comic Sans MS"/>
              </a:rPr>
              <a:t>ito</a:t>
            </a:r>
            <a:r>
              <a:rPr lang="en-US" altLang="ja-JP" sz="2400" dirty="0" smtClean="0">
                <a:latin typeface="Comic Sans MS"/>
                <a:cs typeface="Comic Sans MS"/>
              </a:rPr>
              <a:t> </a:t>
            </a:r>
            <a:r>
              <a:rPr lang="en-US" altLang="ja-JP" sz="2400" dirty="0" err="1" smtClean="0">
                <a:latin typeface="Comic Sans MS"/>
                <a:cs typeface="Comic Sans MS"/>
              </a:rPr>
              <a:t>yo-kado</a:t>
            </a:r>
            <a:r>
              <a:rPr lang="en-US" altLang="ja-JP" sz="2400" dirty="0" smtClean="0">
                <a:latin typeface="Comic Sans MS"/>
                <a:cs typeface="Comic Sans MS"/>
              </a:rPr>
              <a:t>)</a:t>
            </a:r>
          </a:p>
          <a:p>
            <a:pPr lvl="1">
              <a:buFont typeface="Arial"/>
              <a:buChar char="•"/>
            </a:pPr>
            <a:r>
              <a:rPr lang="en-US" altLang="ja-JP" sz="2400" dirty="0" smtClean="0">
                <a:latin typeface="Comic Sans MS"/>
                <a:cs typeface="Comic Sans MS"/>
              </a:rPr>
              <a:t> Electrical stores (</a:t>
            </a:r>
            <a:r>
              <a:rPr lang="en-US" altLang="ja-JP" sz="2400" dirty="0" err="1" smtClean="0">
                <a:latin typeface="Comic Sans MS"/>
                <a:cs typeface="Comic Sans MS"/>
              </a:rPr>
              <a:t>Yodobashi</a:t>
            </a:r>
            <a:r>
              <a:rPr lang="en-US" altLang="ja-JP" sz="2400" dirty="0" smtClean="0">
                <a:latin typeface="Comic Sans MS"/>
                <a:cs typeface="Comic Sans MS"/>
              </a:rPr>
              <a:t>, Kojima)</a:t>
            </a:r>
          </a:p>
          <a:p>
            <a:pPr lvl="1">
              <a:buFont typeface="Arial"/>
              <a:buChar char="•"/>
            </a:pPr>
            <a:r>
              <a:rPr lang="en-US" altLang="ja-JP" sz="2400" dirty="0" smtClean="0">
                <a:latin typeface="Comic Sans MS"/>
                <a:cs typeface="Comic Sans MS"/>
              </a:rPr>
              <a:t> department stores (very expensive)</a:t>
            </a:r>
            <a:endParaRPr lang="en-US" altLang="ja-JP" sz="12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9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 Don’t use Soft Bank</a:t>
            </a:r>
            <a:endParaRPr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10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  <a:p>
            <a:r>
              <a:rPr lang="en-US" altLang="ja-JP" baseline="0" dirty="0" smtClean="0"/>
              <a:t>All the familiar pastimes are there – cinema, sports club , gym, night clubs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13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  <a:p>
            <a:r>
              <a:rPr lang="en-US" altLang="ja-JP" baseline="0" dirty="0" smtClean="0"/>
              <a:t>Private lessons cover more but are ridiculusly expensive</a:t>
            </a:r>
          </a:p>
          <a:p>
            <a:r>
              <a:rPr lang="en-US" altLang="ja-JP" baseline="0" dirty="0" smtClean="0"/>
              <a:t>Class lessons are cheaper and you will make friends but progress can be slow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14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15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16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My</a:t>
            </a:r>
            <a:r>
              <a:rPr lang="en-US" altLang="ja-JP" baseline="0" dirty="0" smtClean="0"/>
              <a:t> experience 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62151-031C-F447-B20D-1EFA8F6311AD}" type="slidenum">
              <a:rPr lang="ja-JP" altLang="en-US" smtClean="0"/>
              <a:pPr/>
              <a:t>17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ja-JP" smtClean="0"/>
              <a:t>Click to edit Master subtitle style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FAF08-8E09-9F46-BFD7-639FBA5A843E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1235-8A56-0640-AB99-6D5AC83FA066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66B0E-8FDB-0A43-92BF-D8241552144F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9C5C-EA25-BA45-A530-C409D0FC80CC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2FC0-1C3D-9044-BE6E-869229F3A62A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5D170-E481-4144-9FA6-D63A00DF3611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D4373-0996-4D46-8E22-F95D69531C29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357F8-C9EA-3947-BB84-E4E8B6FDF88F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BD56-9ED3-EF42-A428-76C0A11A2307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4E00-E8F8-084B-86D4-991CAA700DD2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ja-JP" smtClean="0"/>
              <a:t>Click to edit Master title style</a:t>
            </a:r>
            <a:endParaRPr lang="ja-JP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CF7A-191F-7542-BE44-5E7525A97928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Chris Pearson JSPS 20th October 2010</a:t>
            </a:r>
            <a:endParaRPr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 userDrawn="1"/>
        </p:nvSpPr>
        <p:spPr>
          <a:xfrm>
            <a:off x="61650" y="6517014"/>
            <a:ext cx="9082350" cy="319088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65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 smtClean="0"/>
              <a:t>Click to edit Master text styles</a:t>
            </a:r>
          </a:p>
          <a:p>
            <a:pPr lvl="1"/>
            <a:r>
              <a:rPr lang="en-US" altLang="ja-JP" dirty="0" smtClean="0"/>
              <a:t>Second level</a:t>
            </a:r>
          </a:p>
          <a:p>
            <a:pPr lvl="2"/>
            <a:r>
              <a:rPr lang="en-US" altLang="ja-JP" dirty="0" smtClean="0"/>
              <a:t>Third level</a:t>
            </a:r>
          </a:p>
          <a:p>
            <a:pPr lvl="3"/>
            <a:r>
              <a:rPr lang="en-US" altLang="ja-JP" dirty="0" smtClean="0"/>
              <a:t>Fourth level</a:t>
            </a:r>
          </a:p>
          <a:p>
            <a:pPr lvl="4"/>
            <a:r>
              <a:rPr lang="en-US" altLang="ja-JP" dirty="0" smtClean="0"/>
              <a:t>Fifth level</a:t>
            </a:r>
            <a:endParaRPr lang="ja-JP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318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omic Sans MS"/>
                <a:cs typeface="Comic Sans MS"/>
              </a:defRPr>
            </a:lvl1pPr>
          </a:lstStyle>
          <a:p>
            <a:fld id="{FE142E70-E628-7F46-9882-4967782148B6}" type="datetime1">
              <a:rPr lang="en-US" altLang="ja-JP" smtClean="0"/>
              <a:pPr/>
              <a:t>10.10.20</a:t>
            </a:fld>
            <a:endParaRPr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9252" y="6517014"/>
            <a:ext cx="35005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00"/>
                </a:solidFill>
                <a:latin typeface="Comic Sans MS"/>
                <a:cs typeface="Comic Sans MS"/>
              </a:defRPr>
            </a:lvl1pPr>
          </a:lstStyle>
          <a:p>
            <a:r>
              <a:rPr lang="en-US" altLang="ja-JP" smtClean="0"/>
              <a:t>Chris Pearson JSPS 20th October 2010</a:t>
            </a: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7556" y="65170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00"/>
                </a:solidFill>
                <a:latin typeface="Comic Sans MS"/>
                <a:cs typeface="Comic Sans MS"/>
              </a:defRPr>
            </a:lvl1pPr>
          </a:lstStyle>
          <a:p>
            <a:fld id="{C0A29652-B8E0-7348-B0AE-A591A9BAD8D9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2" name="Rounded Rectangle 11"/>
          <p:cNvSpPr/>
          <p:nvPr userDrawn="1"/>
        </p:nvSpPr>
        <p:spPr>
          <a:xfrm>
            <a:off x="61650" y="61645"/>
            <a:ext cx="9082350" cy="57004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Picture 12" descr="japan.gif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234193" y="87994"/>
            <a:ext cx="466455" cy="46645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4193" y="61645"/>
            <a:ext cx="8229600" cy="478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ja-JP" dirty="0" smtClean="0"/>
              <a:t>Click to edit Master title style</a:t>
            </a:r>
            <a:endParaRPr lang="ja-JP" alt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kumimoji="1" sz="3600" b="1" kern="1200">
          <a:solidFill>
            <a:srgbClr val="FFFF00"/>
          </a:solidFill>
          <a:latin typeface="Comic Sans MS"/>
          <a:ea typeface="+mj-ea"/>
          <a:cs typeface="Comic Sans M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rgbClr val="FFFF00"/>
          </a:solidFill>
          <a:latin typeface="Comic Sans MS"/>
          <a:ea typeface="+mn-ea"/>
          <a:cs typeface="Comic Sans M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rgbClr val="FFFF00"/>
          </a:solidFill>
          <a:latin typeface="Comic Sans MS"/>
          <a:ea typeface="+mn-ea"/>
          <a:cs typeface="Comic Sans M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rgbClr val="FFFF00"/>
          </a:solidFill>
          <a:latin typeface="Comic Sans MS"/>
          <a:ea typeface="+mn-ea"/>
          <a:cs typeface="Comic Sans M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rgbClr val="FFFF00"/>
          </a:solidFill>
          <a:latin typeface="Comic Sans MS"/>
          <a:ea typeface="+mn-ea"/>
          <a:cs typeface="Comic Sans M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rgbClr val="FFFF00"/>
          </a:solidFill>
          <a:latin typeface="Comic Sans MS"/>
          <a:ea typeface="+mn-ea"/>
          <a:cs typeface="Comic Sans M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Relationship Id="rId5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eg"/><Relationship Id="rId5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7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eg"/><Relationship Id="rId6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28.jpe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jpeg"/><Relationship Id="rId5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image" Target="../media/image32.gif"/><Relationship Id="rId4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gif"/><Relationship Id="rId5" Type="http://schemas.openxmlformats.org/officeDocument/2006/relationships/image" Target="../media/image31.gif"/></Relationships>
</file>

<file path=ppt/slides/_rels/slide15.xml.rels><?xml version="1.0" encoding="UTF-8" standalone="yes"?>
<Relationships xmlns="http://schemas.openxmlformats.org/package/2006/relationships"><Relationship Id="rId31" Type="http://schemas.openxmlformats.org/officeDocument/2006/relationships/image" Target="../media/image61.jpeg"/><Relationship Id="rId7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54.jpeg"/><Relationship Id="rId25" Type="http://schemas.openxmlformats.org/officeDocument/2006/relationships/image" Target="../media/image55.jpeg"/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10" Type="http://schemas.openxmlformats.org/officeDocument/2006/relationships/image" Target="../media/image40.jpeg"/><Relationship Id="rId12" Type="http://schemas.openxmlformats.org/officeDocument/2006/relationships/image" Target="../media/image42.jpeg"/><Relationship Id="rId17" Type="http://schemas.openxmlformats.org/officeDocument/2006/relationships/image" Target="../media/image47.jpeg"/><Relationship Id="rId9" Type="http://schemas.openxmlformats.org/officeDocument/2006/relationships/image" Target="../media/image39.jpeg"/><Relationship Id="rId18" Type="http://schemas.openxmlformats.org/officeDocument/2006/relationships/image" Target="../media/image48.jpeg"/><Relationship Id="rId3" Type="http://schemas.openxmlformats.org/officeDocument/2006/relationships/image" Target="../media/image33.jpeg"/><Relationship Id="rId27" Type="http://schemas.openxmlformats.org/officeDocument/2006/relationships/image" Target="../media/image57.jpeg"/><Relationship Id="rId14" Type="http://schemas.openxmlformats.org/officeDocument/2006/relationships/image" Target="../media/image44.jpeg"/><Relationship Id="rId23" Type="http://schemas.openxmlformats.org/officeDocument/2006/relationships/image" Target="../media/image53.jpeg"/><Relationship Id="rId4" Type="http://schemas.openxmlformats.org/officeDocument/2006/relationships/image" Target="../media/image34.jpeg"/><Relationship Id="rId28" Type="http://schemas.openxmlformats.org/officeDocument/2006/relationships/image" Target="../media/image58.jpeg"/><Relationship Id="rId26" Type="http://schemas.openxmlformats.org/officeDocument/2006/relationships/image" Target="../media/image56.jpeg"/><Relationship Id="rId30" Type="http://schemas.openxmlformats.org/officeDocument/2006/relationships/image" Target="../media/image60.jpeg"/><Relationship Id="rId11" Type="http://schemas.openxmlformats.org/officeDocument/2006/relationships/image" Target="../media/image41.jpeg"/><Relationship Id="rId29" Type="http://schemas.openxmlformats.org/officeDocument/2006/relationships/image" Target="../media/image59.jpeg"/><Relationship Id="rId6" Type="http://schemas.openxmlformats.org/officeDocument/2006/relationships/image" Target="../media/image36.jpeg"/><Relationship Id="rId16" Type="http://schemas.openxmlformats.org/officeDocument/2006/relationships/image" Target="../media/image46.jpeg"/><Relationship Id="rId5" Type="http://schemas.openxmlformats.org/officeDocument/2006/relationships/image" Target="../media/image35.jpeg"/><Relationship Id="rId15" Type="http://schemas.openxmlformats.org/officeDocument/2006/relationships/image" Target="../media/image45.jpeg"/><Relationship Id="rId19" Type="http://schemas.openxmlformats.org/officeDocument/2006/relationships/image" Target="../media/image49.jpeg"/><Relationship Id="rId20" Type="http://schemas.openxmlformats.org/officeDocument/2006/relationships/image" Target="../media/image50.jpeg"/><Relationship Id="rId22" Type="http://schemas.openxmlformats.org/officeDocument/2006/relationships/image" Target="../media/image52.jpeg"/><Relationship Id="rId21" Type="http://schemas.openxmlformats.org/officeDocument/2006/relationships/image" Target="../media/image51.jpeg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pic>
        <p:nvPicPr>
          <p:cNvPr id="7" name="Picture 6" descr="miyaji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23" y="0"/>
            <a:ext cx="91352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27013" y="0"/>
            <a:ext cx="6612382" cy="714375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altLang="ja-JP" sz="4400" dirty="0" smtClean="0">
                <a:ln/>
                <a:solidFill>
                  <a:schemeClr val="accent3"/>
                </a:solidFill>
              </a:rPr>
              <a:t>Preparing for Japan</a:t>
            </a:r>
            <a:endParaRPr lang="ja-JP" altLang="en-US" sz="4400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7087" y="4919821"/>
            <a:ext cx="4620024" cy="1207754"/>
          </a:xfrm>
        </p:spPr>
        <p:txBody>
          <a:bodyPr>
            <a:normAutofit fontScale="92500"/>
          </a:bodyPr>
          <a:lstStyle/>
          <a:p>
            <a:pPr algn="l"/>
            <a:r>
              <a:rPr lang="en-US" altLang="ja-JP" sz="1600" dirty="0" smtClean="0"/>
              <a:t>Dr Chris Pearson</a:t>
            </a:r>
            <a:endParaRPr lang="en-US" altLang="ja-JP" sz="1600" dirty="0" smtClean="0"/>
          </a:p>
          <a:p>
            <a:pPr algn="l"/>
            <a:r>
              <a:rPr lang="en-US" altLang="ja-JP" sz="1600" smtClean="0"/>
              <a:t>RAL Space, </a:t>
            </a:r>
            <a:r>
              <a:rPr lang="en-US" altLang="ja-JP" sz="1600" dirty="0" smtClean="0"/>
              <a:t>Rutherford </a:t>
            </a:r>
            <a:r>
              <a:rPr lang="en-US" altLang="ja-JP" sz="1600" dirty="0" smtClean="0"/>
              <a:t>Appleton Laboratory, UK</a:t>
            </a:r>
          </a:p>
          <a:p>
            <a:pPr algn="l"/>
            <a:r>
              <a:rPr lang="en-US" altLang="ja-JP" sz="1600" dirty="0" err="1" smtClean="0"/>
              <a:t>chris.pearson@stfc.ac.uk</a:t>
            </a:r>
            <a:endParaRPr lang="en-US" altLang="ja-JP" sz="1600" dirty="0" smtClean="0"/>
          </a:p>
          <a:p>
            <a:pPr algn="l"/>
            <a:r>
              <a:rPr lang="en-US" altLang="ja-JP" sz="1600" dirty="0" smtClean="0"/>
              <a:t>JSPS Fellowship 1999-2001</a:t>
            </a:r>
            <a:endParaRPr lang="ja-JP" alt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</a:t>
            </a:fld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2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2" y="41058"/>
            <a:ext cx="5832837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My Research Background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9" y="625452"/>
            <a:ext cx="734906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Cosmology and Astrophysics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Survey strategy and planning for space telescopes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Japanese AKARI mission (launched 2006)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European Herschel Mission (launched 2009)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Japanese/European  SPICA Mission (launch 2018)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Institutes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I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nstitute for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S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pace and </a:t>
            </a:r>
            <a:r>
              <a:rPr lang="en-US" altLang="ja-JP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lang="en-US" altLang="ja-JP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stronautical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S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cience</a:t>
            </a:r>
          </a:p>
          <a:p>
            <a:pPr lvl="1"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J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apan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erospace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xploration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gency</a:t>
            </a:r>
          </a:p>
          <a:p>
            <a:pPr lvl="1"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E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uropean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S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pace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gency</a:t>
            </a:r>
          </a:p>
          <a:p>
            <a:pPr lvl="1"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C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anadian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S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pace </a:t>
            </a:r>
            <a:r>
              <a:rPr lang="en-US" altLang="ja-JP" dirty="0" smtClean="0">
                <a:solidFill>
                  <a:srgbClr val="FF0000"/>
                </a:solidFill>
                <a:latin typeface="Comic Sans MS"/>
                <a:cs typeface="Comic Sans MS"/>
              </a:rPr>
              <a:t>A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gency</a:t>
            </a:r>
          </a:p>
          <a:p>
            <a:pPr lvl="1"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RAL Space, UK</a:t>
            </a:r>
          </a:p>
        </p:txBody>
      </p:sp>
      <p:pic>
        <p:nvPicPr>
          <p:cNvPr id="13" name="Picture 12" descr="akari_infared_map_1.jpg"/>
          <p:cNvPicPr>
            <a:picLocks noChangeAspect="1"/>
          </p:cNvPicPr>
          <p:nvPr/>
        </p:nvPicPr>
        <p:blipFill>
          <a:blip r:embed="rId3"/>
          <a:srcRect b="10352"/>
          <a:stretch>
            <a:fillRect/>
          </a:stretch>
        </p:blipFill>
        <p:spPr>
          <a:xfrm>
            <a:off x="462562" y="4125461"/>
            <a:ext cx="4589612" cy="2391553"/>
          </a:xfrm>
          <a:prstGeom prst="roundRect">
            <a:avLst/>
          </a:prstGeom>
        </p:spPr>
      </p:pic>
      <p:pic>
        <p:nvPicPr>
          <p:cNvPr id="10" name="Picture 9" descr="Untitled Image 4.jpg"/>
          <p:cNvPicPr>
            <a:picLocks noChangeAspect="1"/>
          </p:cNvPicPr>
          <p:nvPr/>
        </p:nvPicPr>
        <p:blipFill>
          <a:blip r:embed="rId4"/>
          <a:srcRect t="4325"/>
          <a:stretch>
            <a:fillRect/>
          </a:stretch>
        </p:blipFill>
        <p:spPr>
          <a:xfrm>
            <a:off x="6480449" y="661383"/>
            <a:ext cx="2630707" cy="3318834"/>
          </a:xfrm>
          <a:prstGeom prst="ellipse">
            <a:avLst/>
          </a:prstGeom>
        </p:spPr>
      </p:pic>
      <p:pic>
        <p:nvPicPr>
          <p:cNvPr id="11" name="Picture 10" descr="Untitled Image 6.jpg"/>
          <p:cNvPicPr>
            <a:picLocks noChangeAspect="1"/>
          </p:cNvPicPr>
          <p:nvPr/>
        </p:nvPicPr>
        <p:blipFill>
          <a:blip r:embed="rId5"/>
          <a:srcRect t="4686"/>
          <a:stretch>
            <a:fillRect/>
          </a:stretch>
        </p:blipFill>
        <p:spPr>
          <a:xfrm>
            <a:off x="4516381" y="2858684"/>
            <a:ext cx="2764414" cy="3538914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2" y="41058"/>
            <a:ext cx="5832837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My Connection to Japan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8" y="625452"/>
            <a:ext cx="87223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Long Connection with Japanese science and education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760" y="1361589"/>
            <a:ext cx="8045792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1997:  	</a:t>
            </a:r>
            <a:r>
              <a:rPr lang="en-US" altLang="ja-JP" dirty="0" err="1" smtClean="0">
                <a:latin typeface="Comic Sans MS"/>
                <a:cs typeface="Comic Sans MS"/>
              </a:rPr>
              <a:t>Monbusho</a:t>
            </a:r>
            <a:r>
              <a:rPr lang="en-US" altLang="ja-JP" dirty="0" smtClean="0">
                <a:latin typeface="Comic Sans MS"/>
                <a:cs typeface="Comic Sans MS"/>
              </a:rPr>
              <a:t> Scholarship for Foreign Researchers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1999: 	JSPS Fellowship to Japan 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2002: 	Japan-UK N+N collaboration participant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2001: 	Royal Society Joint Projects Award with Japan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2004: 	Daiwa Adrian £10K Prize Member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2003: 	Royal Society Joint Projects Award with Japan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2003: 	Fellowship from European Commission to Japan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2005: 	JSPS Invitation Fellowship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2006: 	European Space Agency Support Astronomer in Japan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2006: 	British Council Lecture series for Japanese school children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2006: 	Royal Society Joint Projects Award with Japan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2008: 	JSPS </a:t>
            </a:r>
            <a:r>
              <a:rPr lang="en-US" altLang="ja-JP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Furasato</a:t>
            </a: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Award to Japan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2010: 	Committee </a:t>
            </a:r>
            <a:r>
              <a:rPr lang="en-US" altLang="ja-JP" dirty="0">
                <a:latin typeface="Comic Sans MS"/>
                <a:cs typeface="Comic Sans MS"/>
              </a:rPr>
              <a:t>board member for tenure</a:t>
            </a:r>
            <a:r>
              <a:rPr lang="en-US" altLang="ja-JP" dirty="0" smtClean="0">
                <a:latin typeface="Comic Sans MS"/>
                <a:cs typeface="Comic Sans MS"/>
              </a:rPr>
              <a:t> staff </a:t>
            </a:r>
            <a:r>
              <a:rPr lang="en-US" altLang="ja-JP" dirty="0">
                <a:latin typeface="Comic Sans MS"/>
                <a:cs typeface="Comic Sans MS"/>
              </a:rPr>
              <a:t>at Nagoya University</a:t>
            </a:r>
            <a:endParaRPr lang="en-US" altLang="ja-JP" dirty="0" smtClean="0"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2010: 	JSPS </a:t>
            </a:r>
            <a:r>
              <a:rPr lang="en-US" altLang="ja-JP" dirty="0">
                <a:solidFill>
                  <a:srgbClr val="FFFF00"/>
                </a:solidFill>
                <a:latin typeface="Comic Sans MS"/>
                <a:cs typeface="Comic Sans MS"/>
              </a:rPr>
              <a:t>Bridge Fellowship to Japan</a:t>
            </a:r>
            <a:endParaRPr lang="en-US" altLang="ja-JP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2010: 	JSPS Core-to-Core participant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latin typeface="Comic Sans MS"/>
                <a:cs typeface="Comic Sans MS"/>
              </a:rPr>
              <a:t> 2010: 	Japanese Translator for European Space Agency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4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" y="41058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Challenges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8" y="600219"/>
            <a:ext cx="744999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Culture: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Completely new culture and working environment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Foreigners still relatively rare but well received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Communication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Japanese can speak English but often do not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American English is learned in schools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Fluency is directly proportional to quantity of drink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Language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Japanese is one of the most difficult modern languages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A mix of 4 different scripts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Steep learning curve but benefits are immense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Navigation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Great train system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Cities can be complicated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Driving is not difficult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Local not referred to by name but rather 3 coordinates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2" y="41058"/>
            <a:ext cx="5450725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Working Conditions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0" y="763063"/>
            <a:ext cx="47106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Great facilities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Very helpful staff</a:t>
            </a:r>
          </a:p>
          <a:p>
            <a:pPr>
              <a:buFont typeface="Arial"/>
              <a:buChar char="•"/>
            </a:pPr>
            <a:r>
              <a:rPr lang="en-US" altLang="ja-JP" sz="2000" dirty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Hours depend on institute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English content varies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The grad students know the truth</a:t>
            </a:r>
          </a:p>
          <a:p>
            <a:pPr lvl="1">
              <a:buFont typeface="Arial"/>
              <a:buChar char="•"/>
            </a:pP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99534" y="5868734"/>
            <a:ext cx="6006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Can take some time to break into the research circle</a:t>
            </a:r>
          </a:p>
          <a:p>
            <a:pPr>
              <a:buFont typeface="Arial"/>
              <a:buChar char="•"/>
            </a:pPr>
            <a:r>
              <a:rPr lang="en-US" altLang="ja-JP" dirty="0" smtClean="0">
                <a:solidFill>
                  <a:srgbClr val="FFFF00"/>
                </a:solidFill>
                <a:latin typeface="Comic Sans MS"/>
                <a:cs typeface="Comic Sans MS"/>
              </a:rPr>
              <a:t> Output from your fellowship depends on you !</a:t>
            </a:r>
          </a:p>
        </p:txBody>
      </p:sp>
      <p:pic>
        <p:nvPicPr>
          <p:cNvPr id="12" name="Picture 11" descr="Untitled Image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86" y="2564444"/>
            <a:ext cx="4387850" cy="3286125"/>
          </a:xfrm>
          <a:prstGeom prst="roundRect">
            <a:avLst/>
          </a:prstGeom>
        </p:spPr>
      </p:pic>
      <p:pic>
        <p:nvPicPr>
          <p:cNvPr id="14" name="Picture 13" descr="Untitled Image 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606" y="817343"/>
            <a:ext cx="4400550" cy="300990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6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1063" y="41058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Transport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8" y="625452"/>
            <a:ext cx="916857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Excellent punctual rail system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National JR, Private lines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</a:t>
            </a:r>
            <a:r>
              <a:rPr lang="en-US" altLang="ja-JP" sz="2000" dirty="0" err="1" smtClean="0">
                <a:latin typeface="Comic Sans MS"/>
                <a:cs typeface="Comic Sans MS"/>
              </a:rPr>
              <a:t>Shinkansen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Buses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a little complicated</a:t>
            </a:r>
            <a:br>
              <a:rPr lang="en-US" altLang="ja-JP" sz="2000" dirty="0" smtClean="0">
                <a:latin typeface="Comic Sans MS"/>
                <a:cs typeface="Comic Sans MS"/>
              </a:rPr>
            </a:br>
            <a:endParaRPr lang="en-US" altLang="ja-JP" sz="2000" dirty="0" smtClean="0"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Bicycles numerous 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Cheap, convenient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ride on the pavement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Taxi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Expensive &amp; often need a map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Can use credit card / sometimes translation available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Cars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Hire car with UK driving </a:t>
            </a:r>
            <a:r>
              <a:rPr lang="en-US" altLang="ja-JP" sz="2000" dirty="0" err="1" smtClean="0">
                <a:latin typeface="Comic Sans MS"/>
                <a:cs typeface="Comic Sans MS"/>
              </a:rPr>
              <a:t>licence</a:t>
            </a:r>
            <a:r>
              <a:rPr lang="en-US" altLang="ja-JP" sz="2000" dirty="0" smtClean="0">
                <a:latin typeface="Comic Sans MS"/>
                <a:cs typeface="Comic Sans MS"/>
              </a:rPr>
              <a:t> or drive with international </a:t>
            </a:r>
            <a:r>
              <a:rPr lang="en-US" altLang="ja-JP" sz="2000" dirty="0" err="1" smtClean="0">
                <a:latin typeface="Comic Sans MS"/>
                <a:cs typeface="Comic Sans MS"/>
              </a:rPr>
              <a:t>licence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2nd hand cars cheap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Petrol stations not self service</a:t>
            </a:r>
          </a:p>
          <a:p>
            <a:pPr lvl="1">
              <a:buFont typeface="Arial"/>
              <a:buChar char="•"/>
            </a:pP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pic>
        <p:nvPicPr>
          <p:cNvPr id="7" name="Picture 6" descr="Untitled Image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951" y="625452"/>
            <a:ext cx="5250205" cy="3879561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anko1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975" y="1182037"/>
            <a:ext cx="3132180" cy="22886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16767"/>
            <a:ext cx="8818871" cy="2753888"/>
          </a:xfrm>
        </p:spPr>
        <p:txBody>
          <a:bodyPr>
            <a:noAutofit/>
          </a:bodyPr>
          <a:lstStyle/>
          <a:p>
            <a:r>
              <a:rPr lang="en-US" altLang="ja-JP" dirty="0" smtClean="0">
                <a:solidFill>
                  <a:srgbClr val="FFFF00"/>
                </a:solidFill>
              </a:rPr>
              <a:t>Cash orientated society  (very safe with very little crime)</a:t>
            </a:r>
          </a:p>
          <a:p>
            <a:r>
              <a:rPr lang="en-US" altLang="ja-JP" dirty="0" smtClean="0"/>
              <a:t>ATM not open 24 hrs (charge in evening/weekends/holidays)</a:t>
            </a:r>
          </a:p>
          <a:p>
            <a:r>
              <a:rPr lang="en-US" altLang="ja-JP" dirty="0" smtClean="0"/>
              <a:t>ATM in convenience stores (expensive charges)</a:t>
            </a:r>
          </a:p>
          <a:p>
            <a:r>
              <a:rPr lang="en-US" altLang="ja-JP" dirty="0" smtClean="0">
                <a:solidFill>
                  <a:srgbClr val="FFFF00"/>
                </a:solidFill>
              </a:rPr>
              <a:t>Post Office </a:t>
            </a:r>
            <a:r>
              <a:rPr lang="en-US" altLang="ja-JP" dirty="0" smtClean="0"/>
              <a:t>ATM accepts foreign bank cards</a:t>
            </a:r>
          </a:p>
          <a:p>
            <a:r>
              <a:rPr lang="en-US" altLang="ja-JP" dirty="0" smtClean="0"/>
              <a:t>Using Credit Card or T/C  - No guarantee</a:t>
            </a:r>
          </a:p>
          <a:p>
            <a:r>
              <a:rPr lang="en-US" altLang="ja-JP" dirty="0" smtClean="0"/>
              <a:t>Take some money with you in case of delays</a:t>
            </a:r>
            <a:br>
              <a:rPr lang="en-US" altLang="ja-JP" dirty="0" smtClean="0"/>
            </a:br>
            <a:r>
              <a:rPr lang="en-US" altLang="ja-JP" dirty="0" smtClean="0"/>
              <a:t/>
            </a:r>
            <a:br>
              <a:rPr lang="en-US" altLang="ja-JP" dirty="0" smtClean="0"/>
            </a:br>
            <a:endParaRPr lang="en-US" altLang="ja-JP" dirty="0" smtClean="0">
              <a:solidFill>
                <a:srgbClr val="FFFF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7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190" y="52296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Money &amp; Banking</a:t>
            </a:r>
            <a:endParaRPr lang="ja-JP" altLang="en-US" dirty="0"/>
          </a:p>
        </p:txBody>
      </p:sp>
      <p:pic>
        <p:nvPicPr>
          <p:cNvPr id="12" name="Picture 11" descr="IMG_0127-UFJ-bran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97389"/>
            <a:ext cx="3191911" cy="239393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191910" y="3429000"/>
            <a:ext cx="59192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Foreigners can easily open a bank account but often requires </a:t>
            </a:r>
            <a:r>
              <a:rPr lang="en-US" altLang="ja-JP" sz="20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hanko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, gaijin card, etc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Credit cards available but need a bank account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In the bank take a ticket and wait to be called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International transfers possible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217" y="52296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Accommodation</a:t>
            </a:r>
            <a:endParaRPr lang="ja-JP" alt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450609" y="801400"/>
            <a:ext cx="8403356" cy="1200328"/>
            <a:chOff x="450609" y="902000"/>
            <a:chExt cx="8403356" cy="1200328"/>
          </a:xfrm>
        </p:grpSpPr>
        <p:pic>
          <p:nvPicPr>
            <p:cNvPr id="12" name="Picture 11" descr="cros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309" y="1747603"/>
              <a:ext cx="342900" cy="266700"/>
            </a:xfrm>
            <a:prstGeom prst="rect">
              <a:avLst/>
            </a:prstGeom>
          </p:spPr>
        </p:pic>
        <p:pic>
          <p:nvPicPr>
            <p:cNvPr id="13" name="Picture 12" descr="tick copy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609" y="1434700"/>
              <a:ext cx="355600" cy="2667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450609" y="902000"/>
              <a:ext cx="8403356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Institute accommodation</a:t>
              </a:r>
            </a:p>
            <a:p>
              <a:pPr lvl="1"/>
              <a:r>
                <a:rPr lang="en-US" altLang="ja-JP" sz="2400" dirty="0" smtClean="0">
                  <a:latin typeface="Comic Sans MS"/>
                  <a:cs typeface="Comic Sans MS"/>
                </a:rPr>
                <a:t>Cheap, close to work, no admin, no language problem</a:t>
              </a:r>
            </a:p>
            <a:p>
              <a:pPr lvl="1"/>
              <a:r>
                <a:rPr lang="en-US" altLang="ja-JP" sz="2400" dirty="0" smtClean="0">
                  <a:latin typeface="Comic Sans MS"/>
                  <a:cs typeface="Comic Sans MS"/>
                </a:rPr>
                <a:t>Limited duration, no culture immersion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853353" y="4475359"/>
            <a:ext cx="3489657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400" dirty="0" smtClean="0">
                <a:latin typeface="Comic Sans MS"/>
                <a:cs typeface="Comic Sans MS"/>
              </a:rPr>
              <a:t> Mansion</a:t>
            </a:r>
          </a:p>
          <a:p>
            <a:pPr lvl="1"/>
            <a:r>
              <a:rPr lang="en-US" altLang="ja-JP" sz="2400" dirty="0">
                <a:latin typeface="Comic Sans MS"/>
                <a:cs typeface="Comic Sans MS"/>
              </a:rPr>
              <a:t>r</a:t>
            </a:r>
            <a:r>
              <a:rPr lang="en-US" altLang="ja-JP" sz="2400" dirty="0" smtClean="0">
                <a:latin typeface="Comic Sans MS"/>
                <a:cs typeface="Comic Sans MS"/>
              </a:rPr>
              <a:t>elatively expensive</a:t>
            </a:r>
          </a:p>
          <a:p>
            <a:pPr lvl="1"/>
            <a:r>
              <a:rPr lang="en-US" altLang="ja-JP" sz="2400" dirty="0" smtClean="0">
                <a:latin typeface="Comic Sans MS"/>
                <a:cs typeface="Comic Sans MS"/>
              </a:rPr>
              <a:t>newer</a:t>
            </a:r>
          </a:p>
          <a:p>
            <a:pPr lvl="1"/>
            <a:r>
              <a:rPr lang="en-US" altLang="ja-JP" sz="2400" dirty="0" smtClean="0">
                <a:latin typeface="Comic Sans MS"/>
                <a:cs typeface="Comic Sans MS"/>
              </a:rPr>
              <a:t>warmer</a:t>
            </a:r>
          </a:p>
          <a:p>
            <a:pPr lvl="1"/>
            <a:r>
              <a:rPr lang="en-US" altLang="ja-JP" sz="2400" dirty="0" smtClean="0">
                <a:latin typeface="Comic Sans MS"/>
                <a:cs typeface="Comic Sans MS"/>
              </a:rPr>
              <a:t>concrete</a:t>
            </a:r>
          </a:p>
          <a:p>
            <a:pPr lvl="1"/>
            <a:endParaRPr lang="en-US" altLang="ja-JP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6217" y="3600565"/>
            <a:ext cx="67249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Rented accommodation (usually unfurnished)</a:t>
            </a:r>
          </a:p>
          <a:p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6 months, 1 year, 2 year contracts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22148" y="4460760"/>
            <a:ext cx="328808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400" dirty="0" smtClean="0">
                <a:latin typeface="Comic Sans MS"/>
                <a:cs typeface="Comic Sans MS"/>
              </a:rPr>
              <a:t> Apartment (a-pa-to)</a:t>
            </a:r>
          </a:p>
          <a:p>
            <a:pPr lvl="1"/>
            <a:r>
              <a:rPr lang="en-US" altLang="ja-JP" sz="2400" dirty="0">
                <a:latin typeface="Comic Sans MS"/>
                <a:cs typeface="Comic Sans MS"/>
              </a:rPr>
              <a:t>r</a:t>
            </a:r>
            <a:r>
              <a:rPr lang="en-US" altLang="ja-JP" sz="2400" dirty="0" smtClean="0">
                <a:latin typeface="Comic Sans MS"/>
                <a:cs typeface="Comic Sans MS"/>
              </a:rPr>
              <a:t>elatively cheap</a:t>
            </a:r>
          </a:p>
          <a:p>
            <a:pPr lvl="1"/>
            <a:r>
              <a:rPr lang="en-US" altLang="ja-JP" sz="2400" dirty="0" smtClean="0">
                <a:latin typeface="Comic Sans MS"/>
                <a:cs typeface="Comic Sans MS"/>
              </a:rPr>
              <a:t>older</a:t>
            </a:r>
          </a:p>
          <a:p>
            <a:pPr lvl="1"/>
            <a:r>
              <a:rPr lang="en-US" altLang="ja-JP" sz="2400" dirty="0" smtClean="0">
                <a:latin typeface="Comic Sans MS"/>
                <a:cs typeface="Comic Sans MS"/>
              </a:rPr>
              <a:t>colder</a:t>
            </a:r>
          </a:p>
          <a:p>
            <a:pPr lvl="1"/>
            <a:r>
              <a:rPr lang="en-US" altLang="ja-JP" sz="2400" dirty="0" smtClean="0">
                <a:latin typeface="Comic Sans MS"/>
                <a:cs typeface="Comic Sans MS"/>
              </a:rPr>
              <a:t>Wood structure</a:t>
            </a:r>
          </a:p>
          <a:p>
            <a:pPr lvl="1"/>
            <a:endParaRPr lang="en-US" altLang="ja-JP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63309" y="2210450"/>
            <a:ext cx="8403356" cy="1200328"/>
            <a:chOff x="463309" y="2210450"/>
            <a:chExt cx="8403356" cy="1200328"/>
          </a:xfrm>
        </p:grpSpPr>
        <p:sp>
          <p:nvSpPr>
            <p:cNvPr id="22" name="Rectangle 21"/>
            <p:cNvSpPr/>
            <p:nvPr/>
          </p:nvSpPr>
          <p:spPr>
            <a:xfrm>
              <a:off x="463309" y="2210450"/>
              <a:ext cx="8403356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Weekly / monthly mansion (or gaijin house)</a:t>
              </a:r>
            </a:p>
            <a:p>
              <a:pPr lvl="1"/>
              <a:r>
                <a:rPr lang="en-US" altLang="ja-JP" sz="2400" dirty="0" smtClean="0">
                  <a:latin typeface="Comic Sans MS"/>
                  <a:cs typeface="Comic Sans MS"/>
                </a:rPr>
                <a:t>Flexible contracts, furnished</a:t>
              </a:r>
            </a:p>
            <a:p>
              <a:pPr lvl="1"/>
              <a:r>
                <a:rPr lang="en-US" altLang="ja-JP" sz="2400" dirty="0" smtClean="0">
                  <a:latin typeface="Comic Sans MS"/>
                  <a:cs typeface="Comic Sans MS"/>
                </a:rPr>
                <a:t>no culture immersion</a:t>
              </a:r>
            </a:p>
          </p:txBody>
        </p:sp>
        <p:pic>
          <p:nvPicPr>
            <p:cNvPr id="25" name="Picture 24" descr="cros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2086" y="3036796"/>
              <a:ext cx="342900" cy="266700"/>
            </a:xfrm>
            <a:prstGeom prst="rect">
              <a:avLst/>
            </a:prstGeom>
          </p:spPr>
        </p:pic>
        <p:pic>
          <p:nvPicPr>
            <p:cNvPr id="26" name="Picture 25" descr="tick copy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386" y="2723893"/>
              <a:ext cx="355600" cy="2667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576926"/>
            <a:ext cx="7827784" cy="5940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Renting from a  Real-Estate agent : fu-do-san-</a:t>
            </a:r>
            <a:r>
              <a:rPr lang="en-US" altLang="ja-JP" sz="20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ya</a:t>
            </a:r>
            <a:endParaRPr lang="en-US" altLang="ja-JP" sz="2000" dirty="0" smtClean="0">
              <a:solidFill>
                <a:srgbClr val="FFFFFF"/>
              </a:solidFill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Apartment rated by rooms (3DK, 2LDK, 2K, 1DK, 1K, ……..)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Room size in number of mats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 Need a guarantor &amp; always best to go with Japanese colleague</a:t>
            </a:r>
          </a:p>
          <a:p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Initial cost is expensive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deposit money (1 month)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gift/key money (1-2 months)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advance rent (1-2 months)</a:t>
            </a:r>
          </a:p>
          <a:p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Total ~ 5 months advance</a:t>
            </a:r>
          </a:p>
          <a:p>
            <a:pPr lvl="1"/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after moving</a:t>
            </a:r>
            <a:endParaRPr lang="en-US" altLang="ja-JP" sz="2000" dirty="0" smtClean="0">
              <a:solidFill>
                <a:srgbClr val="FFFFFF"/>
              </a:solidFill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Call up gas / electric / water companies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Check rubbish recycling  days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Some apartment blocks will already have internet / </a:t>
            </a:r>
            <a:r>
              <a:rPr lang="en-US" altLang="ja-JP" sz="2000" dirty="0" err="1" smtClean="0">
                <a:solidFill>
                  <a:srgbClr val="FFFFFF"/>
                </a:solidFill>
                <a:latin typeface="Comic Sans MS"/>
                <a:cs typeface="Comic Sans MS"/>
              </a:rPr>
              <a:t>satTV</a:t>
            </a: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FF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Go and buy your furniture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9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216" y="52296"/>
            <a:ext cx="5633583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Renting a place to live</a:t>
            </a:r>
            <a:endParaRPr lang="ja-JP" altLang="en-US" dirty="0"/>
          </a:p>
        </p:txBody>
      </p:sp>
      <p:pic>
        <p:nvPicPr>
          <p:cNvPr id="20" name="Picture 19" descr="madori.jpg"/>
          <p:cNvPicPr>
            <a:picLocks noChangeAspect="1"/>
          </p:cNvPicPr>
          <p:nvPr/>
        </p:nvPicPr>
        <p:blipFill>
          <a:blip r:embed="rId3"/>
          <a:srcRect l="5461"/>
          <a:stretch>
            <a:fillRect/>
          </a:stretch>
        </p:blipFill>
        <p:spPr>
          <a:xfrm>
            <a:off x="5533266" y="2178988"/>
            <a:ext cx="3525623" cy="3314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MacJapan-Phones.jpg"/>
          <p:cNvPicPr>
            <a:picLocks noChangeAspect="1"/>
          </p:cNvPicPr>
          <p:nvPr/>
        </p:nvPicPr>
        <p:blipFill>
          <a:blip r:embed="rId3"/>
          <a:srcRect t="5552"/>
          <a:stretch>
            <a:fillRect/>
          </a:stretch>
        </p:blipFill>
        <p:spPr>
          <a:xfrm>
            <a:off x="4697126" y="702752"/>
            <a:ext cx="4327720" cy="2934173"/>
          </a:xfrm>
          <a:prstGeom prst="round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10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51" y="52296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Mobile Phones</a:t>
            </a:r>
            <a:endParaRPr lang="ja-JP" altLang="en-US" dirty="0"/>
          </a:p>
        </p:txBody>
      </p:sp>
      <p:pic>
        <p:nvPicPr>
          <p:cNvPr id="11" name="Picture 10" descr="japan-iphone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77936">
            <a:off x="5835576" y="3442313"/>
            <a:ext cx="2955552" cy="205079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148793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Total mobile phone culture</a:t>
            </a:r>
            <a:b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6 month, 1 year contracts </a:t>
            </a:r>
            <a:b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English phones available</a:t>
            </a:r>
            <a:b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Require passport, gaijin card, </a:t>
            </a:r>
            <a:r>
              <a:rPr lang="en-US" altLang="ja-JP" sz="24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hanko</a:t>
            </a: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?</a:t>
            </a:r>
            <a:b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Short term: rent at airport</a:t>
            </a:r>
            <a:b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4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rPr>
              <a:t> Using your own U.K. phone</a:t>
            </a:r>
          </a:p>
          <a:p>
            <a:pPr lvl="1">
              <a:buFont typeface="Arial"/>
              <a:buChar char="•"/>
            </a:pPr>
            <a:r>
              <a:rPr lang="en-US" altLang="ja-JP" sz="2400" dirty="0" smtClean="0">
                <a:solidFill>
                  <a:srgbClr val="FFFFFF"/>
                </a:solidFill>
                <a:latin typeface="Comic Sans MS"/>
                <a:cs typeface="Comic Sans MS"/>
              </a:rPr>
              <a:t> Roaming expensive, need a 3G phone, Quad band no good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Untitled Image 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029" y="4042419"/>
            <a:ext cx="3895079" cy="2456191"/>
          </a:xfrm>
          <a:prstGeom prst="round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11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217" y="41058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Eating Out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8" y="602976"/>
            <a:ext cx="916857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Wide variety of exciting food 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Can eat cheaply (</a:t>
            </a:r>
            <a:r>
              <a:rPr lang="en-US" altLang="ja-JP" sz="20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Katsuya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, </a:t>
            </a:r>
            <a:r>
              <a:rPr lang="en-US" altLang="ja-JP" sz="20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Yoshinoya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, </a:t>
            </a:r>
            <a:r>
              <a:rPr lang="en-US" altLang="ja-JP" sz="20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Kaiten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Sushi)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Can try traditional expensive restaurants 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Restaurants have pictures/plastic models of food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Some restaurants will have English menus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Learning Katakana can help a lot</a:t>
            </a:r>
          </a:p>
        </p:txBody>
      </p:sp>
      <p:pic>
        <p:nvPicPr>
          <p:cNvPr id="10" name="Picture 9" descr="Untitled Image 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481" y="820374"/>
            <a:ext cx="2476500" cy="2994025"/>
          </a:xfrm>
          <a:prstGeom prst="roundRect">
            <a:avLst/>
          </a:prstGeom>
        </p:spPr>
      </p:pic>
      <p:pic>
        <p:nvPicPr>
          <p:cNvPr id="11" name="Picture 10" descr="Untitled Image 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2800" y="3632200"/>
            <a:ext cx="3536950" cy="280352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Untitled Image 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106" y="4031827"/>
            <a:ext cx="2578100" cy="1927225"/>
          </a:xfrm>
          <a:prstGeom prst="ellipse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" y="41058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Leisure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8" y="625452"/>
            <a:ext cx="91685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Traditional Japanese events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</a:t>
            </a:r>
            <a:r>
              <a:rPr lang="en-US" altLang="ja-JP" sz="2000" dirty="0" err="1" smtClean="0">
                <a:latin typeface="Comic Sans MS"/>
                <a:cs typeface="Comic Sans MS"/>
              </a:rPr>
              <a:t>Matsuri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Hanami (cherry blossom viewing)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n-US" altLang="ja-JP" sz="2000" dirty="0" err="1" smtClean="0">
                <a:solidFill>
                  <a:srgbClr val="FFFFFF"/>
                </a:solidFill>
                <a:latin typeface="Comic Sans MS"/>
                <a:cs typeface="Comic Sans MS"/>
              </a:rPr>
              <a:t>Hanabi</a:t>
            </a: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(fireworks)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Beer Gardens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Pachinko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FF"/>
                </a:solidFill>
                <a:latin typeface="Comic Sans MS"/>
                <a:cs typeface="Comic Sans MS"/>
              </a:rPr>
              <a:t> </a:t>
            </a:r>
            <a:r>
              <a:rPr lang="en-US" altLang="ja-JP" sz="2000" dirty="0" err="1" smtClean="0">
                <a:solidFill>
                  <a:srgbClr val="FFFFFF"/>
                </a:solidFill>
                <a:latin typeface="Comic Sans MS"/>
                <a:cs typeface="Comic Sans MS"/>
              </a:rPr>
              <a:t>Onsen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For traditional Japanese pastimes try;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Culture </a:t>
            </a:r>
            <a:r>
              <a:rPr lang="en-US" altLang="ja-JP" sz="2000" dirty="0" err="1" smtClean="0">
                <a:latin typeface="Comic Sans MS"/>
                <a:cs typeface="Comic Sans MS"/>
              </a:rPr>
              <a:t>centres</a:t>
            </a:r>
            <a:r>
              <a:rPr lang="en-US" altLang="ja-JP" sz="2000" dirty="0" smtClean="0">
                <a:latin typeface="Comic Sans MS"/>
                <a:cs typeface="Comic Sans MS"/>
              </a:rPr>
              <a:t> (</a:t>
            </a:r>
            <a:r>
              <a:rPr lang="en-US" altLang="ja-JP" sz="2000" dirty="0" err="1" smtClean="0">
                <a:latin typeface="Comic Sans MS"/>
                <a:cs typeface="Comic Sans MS"/>
              </a:rPr>
              <a:t>bunka</a:t>
            </a:r>
            <a:r>
              <a:rPr lang="en-US" altLang="ja-JP" sz="2000" dirty="0" smtClean="0">
                <a:latin typeface="Comic Sans MS"/>
                <a:cs typeface="Comic Sans MS"/>
              </a:rPr>
              <a:t> centre)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International Lounge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Japanese Schools</a:t>
            </a:r>
          </a:p>
        </p:txBody>
      </p:sp>
      <p:pic>
        <p:nvPicPr>
          <p:cNvPr id="16" name="Picture 15" descr="matsuri_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306" y="879595"/>
            <a:ext cx="2381250" cy="1781175"/>
          </a:xfrm>
          <a:prstGeom prst="ellipse">
            <a:avLst/>
          </a:prstGeom>
        </p:spPr>
      </p:pic>
      <p:pic>
        <p:nvPicPr>
          <p:cNvPr id="12" name="Picture 11" descr="img_pachink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306" y="3450682"/>
            <a:ext cx="2774180" cy="1920843"/>
          </a:xfrm>
          <a:prstGeom prst="ellipse">
            <a:avLst/>
          </a:prstGeom>
        </p:spPr>
      </p:pic>
      <p:pic>
        <p:nvPicPr>
          <p:cNvPr id="13" name="Picture 12" descr="Untitled Image 2.jpg"/>
          <p:cNvPicPr>
            <a:picLocks noChangeAspect="1"/>
          </p:cNvPicPr>
          <p:nvPr/>
        </p:nvPicPr>
        <p:blipFill>
          <a:blip r:embed="rId6"/>
          <a:srcRect l="5422" t="5704" r="5799" b="4394"/>
          <a:stretch>
            <a:fillRect/>
          </a:stretch>
        </p:blipFill>
        <p:spPr>
          <a:xfrm>
            <a:off x="6291030" y="2026338"/>
            <a:ext cx="2605834" cy="1987085"/>
          </a:xfrm>
          <a:prstGeom prst="ellipse">
            <a:avLst/>
          </a:prstGeom>
        </p:spPr>
      </p:pic>
      <p:pic>
        <p:nvPicPr>
          <p:cNvPr id="18" name="Picture 17" descr="Untitled Image 3.jpg"/>
          <p:cNvPicPr>
            <a:picLocks noChangeAspect="1"/>
          </p:cNvPicPr>
          <p:nvPr/>
        </p:nvPicPr>
        <p:blipFill>
          <a:blip r:embed="rId7"/>
          <a:srcRect l="1953" t="2785"/>
          <a:stretch>
            <a:fillRect/>
          </a:stretch>
        </p:blipFill>
        <p:spPr>
          <a:xfrm>
            <a:off x="224338" y="4358501"/>
            <a:ext cx="2757325" cy="2056489"/>
          </a:xfrm>
          <a:prstGeom prst="ellipse">
            <a:avLst/>
          </a:prstGeom>
        </p:spPr>
      </p:pic>
      <p:pic>
        <p:nvPicPr>
          <p:cNvPr id="20" name="Picture 19" descr="Untitled Image 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0463" y="4358501"/>
            <a:ext cx="2840693" cy="210591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Untitled Image 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579" y="738880"/>
            <a:ext cx="4699000" cy="2784476"/>
          </a:xfrm>
          <a:prstGeom prst="roundRect">
            <a:avLst/>
          </a:prstGeom>
        </p:spPr>
      </p:pic>
      <p:pic>
        <p:nvPicPr>
          <p:cNvPr id="14" name="Picture 13" descr="img_basebal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942981" y="2678202"/>
            <a:ext cx="2602399" cy="3799640"/>
          </a:xfrm>
          <a:prstGeom prst="round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" y="41058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Leisure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8" y="625452"/>
            <a:ext cx="375491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Traditional Sports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Martial Arts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Baseball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Sumo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57418" y="4578022"/>
            <a:ext cx="40799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Cultural Pursuits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Kabuki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Tea ceremony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Music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</a:t>
            </a:r>
            <a:r>
              <a:rPr lang="en-US" altLang="ja-JP" sz="2000" dirty="0" err="1" smtClean="0">
                <a:latin typeface="Comic Sans MS"/>
                <a:cs typeface="Comic Sans MS"/>
              </a:rPr>
              <a:t>Shodo</a:t>
            </a:r>
            <a:r>
              <a:rPr lang="en-US" altLang="ja-JP" sz="2000" dirty="0" smtClean="0">
                <a:latin typeface="Comic Sans MS"/>
                <a:cs typeface="Comic Sans MS"/>
              </a:rPr>
              <a:t> (Calligraphy)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</a:t>
            </a:r>
            <a:r>
              <a:rPr lang="en-US" altLang="ja-JP" sz="2000" dirty="0" err="1" smtClean="0">
                <a:latin typeface="Comic Sans MS"/>
                <a:cs typeface="Comic Sans MS"/>
              </a:rPr>
              <a:t>Manga</a:t>
            </a:r>
            <a:endParaRPr lang="en-US" altLang="ja-JP" sz="2000" dirty="0" smtClean="0">
              <a:latin typeface="Comic Sans MS"/>
              <a:cs typeface="Comic Sans MS"/>
            </a:endParaRPr>
          </a:p>
        </p:txBody>
      </p:sp>
      <p:pic>
        <p:nvPicPr>
          <p:cNvPr id="13" name="Picture 12" descr="KamiNoShizuku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5839" y="4181183"/>
            <a:ext cx="3149933" cy="2200975"/>
          </a:xfrm>
          <a:prstGeom prst="roundRect">
            <a:avLst/>
          </a:prstGeom>
        </p:spPr>
      </p:pic>
      <p:pic>
        <p:nvPicPr>
          <p:cNvPr id="16" name="Picture 15" descr="Untitled 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38" y="1876588"/>
            <a:ext cx="3655659" cy="2710636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57418" y="731744"/>
            <a:ext cx="894781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Learn Japanese !!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Katakana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Hiragana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Kanji (first 50)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JSPS often provide generous expenses for Japanese tuition – USE IT !</a:t>
            </a:r>
            <a:endParaRPr lang="en-US" altLang="ja-JP" sz="2000" dirty="0" smtClean="0">
              <a:latin typeface="Comic Sans MS"/>
              <a:cs typeface="Comic Sans MS"/>
            </a:endParaRP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Commercial schools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Private 1-2-1 lessons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YMCA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International Lounge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latin typeface="Comic Sans MS"/>
                <a:cs typeface="Comic Sans MS"/>
              </a:rPr>
              <a:t> Friends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/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Make Japanese friends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Put yourself in a position where you have to try and speak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For the more courageous JLPT exams (Level 5, 4)</a:t>
            </a:r>
          </a:p>
        </p:txBody>
      </p:sp>
      <p:pic>
        <p:nvPicPr>
          <p:cNvPr id="7" name="Picture 6" descr="Untitled-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645" y="731744"/>
            <a:ext cx="542449" cy="4486697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14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" y="41058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Language</a:t>
            </a:r>
            <a:endParaRPr lang="ja-JP" altLang="en-US" dirty="0"/>
          </a:p>
        </p:txBody>
      </p:sp>
      <p:pic>
        <p:nvPicPr>
          <p:cNvPr id="13" name="Picture 12" descr="Untitled-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39322">
            <a:off x="3028474" y="1036011"/>
            <a:ext cx="4822780" cy="612246"/>
          </a:xfrm>
          <a:prstGeom prst="rect">
            <a:avLst/>
          </a:prstGeom>
        </p:spPr>
      </p:pic>
      <p:pic>
        <p:nvPicPr>
          <p:cNvPr id="14" name="Picture 13" descr="Untitled-2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08859">
            <a:off x="3035908" y="3480933"/>
            <a:ext cx="5177238" cy="612246"/>
          </a:xfrm>
          <a:prstGeom prst="rect">
            <a:avLst/>
          </a:prstGeom>
        </p:spPr>
      </p:pic>
      <p:pic>
        <p:nvPicPr>
          <p:cNvPr id="15" name="Picture 14" descr="Untitled-3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73078">
            <a:off x="5463122" y="5490303"/>
            <a:ext cx="3018265" cy="612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SCF00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495" y="2100410"/>
            <a:ext cx="1905000" cy="1435100"/>
          </a:xfrm>
          <a:prstGeom prst="rect">
            <a:avLst/>
          </a:prstGeom>
        </p:spPr>
      </p:pic>
      <p:pic>
        <p:nvPicPr>
          <p:cNvPr id="35" name="Picture 34" descr="P513004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663" y="1756770"/>
            <a:ext cx="1905000" cy="1435100"/>
          </a:xfrm>
          <a:prstGeom prst="rect">
            <a:avLst/>
          </a:prstGeom>
        </p:spPr>
      </p:pic>
      <p:pic>
        <p:nvPicPr>
          <p:cNvPr id="20" name="Picture 19" descr="IMGP096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5720" y="665310"/>
            <a:ext cx="1905000" cy="1435100"/>
          </a:xfrm>
          <a:prstGeom prst="rect">
            <a:avLst/>
          </a:prstGeom>
        </p:spPr>
      </p:pic>
      <p:pic>
        <p:nvPicPr>
          <p:cNvPr id="23" name="Picture 22" descr="IMGP25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163" y="635000"/>
            <a:ext cx="1905000" cy="1435100"/>
          </a:xfrm>
          <a:prstGeom prst="rect">
            <a:avLst/>
          </a:prstGeom>
        </p:spPr>
      </p:pic>
      <p:pic>
        <p:nvPicPr>
          <p:cNvPr id="13" name="Picture 12" descr="DSCF001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6416" y="635000"/>
            <a:ext cx="1905000" cy="1435100"/>
          </a:xfrm>
          <a:prstGeom prst="rect">
            <a:avLst/>
          </a:prstGeom>
        </p:spPr>
      </p:pic>
      <p:pic>
        <p:nvPicPr>
          <p:cNvPr id="22" name="Picture 21" descr="IMGP101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163" y="2411413"/>
            <a:ext cx="1905000" cy="1435100"/>
          </a:xfrm>
          <a:prstGeom prst="rect">
            <a:avLst/>
          </a:prstGeom>
        </p:spPr>
      </p:pic>
      <p:pic>
        <p:nvPicPr>
          <p:cNvPr id="30" name="Picture 29" descr="IMGP2669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3904" y="3846513"/>
            <a:ext cx="1905000" cy="14351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15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3" y="41058"/>
            <a:ext cx="4266070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Sightseeing</a:t>
            </a:r>
            <a:endParaRPr lang="ja-JP" altLang="en-US" dirty="0"/>
          </a:p>
        </p:txBody>
      </p:sp>
      <p:pic>
        <p:nvPicPr>
          <p:cNvPr id="10" name="Picture 9" descr="$B2hA_(B-043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8912" y="1523250"/>
            <a:ext cx="1905000" cy="1435100"/>
          </a:xfrm>
          <a:prstGeom prst="rect">
            <a:avLst/>
          </a:prstGeom>
        </p:spPr>
      </p:pic>
      <p:pic>
        <p:nvPicPr>
          <p:cNvPr id="11" name="Picture 10" descr="DSCF0003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7434451" y="855810"/>
            <a:ext cx="1905000" cy="1524000"/>
          </a:xfrm>
          <a:prstGeom prst="rect">
            <a:avLst/>
          </a:prstGeom>
        </p:spPr>
      </p:pic>
      <p:pic>
        <p:nvPicPr>
          <p:cNvPr id="12" name="Picture 11" descr="DSCF0015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6723" y="3996095"/>
            <a:ext cx="1905000" cy="1435100"/>
          </a:xfrm>
          <a:prstGeom prst="rect">
            <a:avLst/>
          </a:prstGeom>
        </p:spPr>
      </p:pic>
      <p:pic>
        <p:nvPicPr>
          <p:cNvPr id="14" name="Picture 13" descr="DSCF0028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41575" y="1625997"/>
            <a:ext cx="2018452" cy="1435100"/>
          </a:xfrm>
          <a:prstGeom prst="rect">
            <a:avLst/>
          </a:prstGeom>
        </p:spPr>
      </p:pic>
      <p:pic>
        <p:nvPicPr>
          <p:cNvPr id="17" name="Picture 16" descr="IMGP0556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21404" y="3720028"/>
            <a:ext cx="1905000" cy="2540000"/>
          </a:xfrm>
          <a:prstGeom prst="rect">
            <a:avLst/>
          </a:prstGeom>
        </p:spPr>
      </p:pic>
      <p:pic>
        <p:nvPicPr>
          <p:cNvPr id="18" name="Picture 17" descr="IMGP0947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88916" y="2787650"/>
            <a:ext cx="1905000" cy="1435100"/>
          </a:xfrm>
          <a:prstGeom prst="rect">
            <a:avLst/>
          </a:prstGeom>
        </p:spPr>
      </p:pic>
      <p:pic>
        <p:nvPicPr>
          <p:cNvPr id="24" name="Picture 23" descr="IMGP2552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87550" y="2622550"/>
            <a:ext cx="1905000" cy="1435100"/>
          </a:xfrm>
          <a:prstGeom prst="rect">
            <a:avLst/>
          </a:prstGeom>
        </p:spPr>
      </p:pic>
      <p:pic>
        <p:nvPicPr>
          <p:cNvPr id="25" name="Picture 24" descr="IMGP2561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5400000">
            <a:off x="-222855" y="2453234"/>
            <a:ext cx="1647825" cy="1241362"/>
          </a:xfrm>
          <a:prstGeom prst="rect">
            <a:avLst/>
          </a:prstGeom>
        </p:spPr>
      </p:pic>
      <p:pic>
        <p:nvPicPr>
          <p:cNvPr id="26" name="Picture 25" descr="IMGP2589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9623" y="3846513"/>
            <a:ext cx="1905000" cy="1435100"/>
          </a:xfrm>
          <a:prstGeom prst="rect">
            <a:avLst/>
          </a:prstGeom>
        </p:spPr>
      </p:pic>
      <p:pic>
        <p:nvPicPr>
          <p:cNvPr id="27" name="Picture 26" descr="IMGP2597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5118" y="5081914"/>
            <a:ext cx="1905000" cy="1435100"/>
          </a:xfrm>
          <a:prstGeom prst="rect">
            <a:avLst/>
          </a:prstGeom>
        </p:spPr>
      </p:pic>
      <p:pic>
        <p:nvPicPr>
          <p:cNvPr id="28" name="Picture 27" descr="IMGP2600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746250" y="3846513"/>
            <a:ext cx="1905000" cy="1435100"/>
          </a:xfrm>
          <a:prstGeom prst="rect">
            <a:avLst/>
          </a:prstGeom>
        </p:spPr>
      </p:pic>
      <p:pic>
        <p:nvPicPr>
          <p:cNvPr id="29" name="Picture 28" descr="IMGP2606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97063" y="5081914"/>
            <a:ext cx="1905000" cy="1435100"/>
          </a:xfrm>
          <a:prstGeom prst="rect">
            <a:avLst/>
          </a:prstGeom>
        </p:spPr>
      </p:pic>
      <p:pic>
        <p:nvPicPr>
          <p:cNvPr id="31" name="Picture 30" descr="IMGP2678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97497" y="2411413"/>
            <a:ext cx="1905000" cy="1435100"/>
          </a:xfrm>
          <a:prstGeom prst="rect">
            <a:avLst/>
          </a:prstGeom>
        </p:spPr>
      </p:pic>
      <p:pic>
        <p:nvPicPr>
          <p:cNvPr id="32" name="Picture 31" descr="IMGP2693.jp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424238" y="5081914"/>
            <a:ext cx="1905000" cy="1435100"/>
          </a:xfrm>
          <a:prstGeom prst="rect">
            <a:avLst/>
          </a:prstGeom>
        </p:spPr>
      </p:pic>
      <p:pic>
        <p:nvPicPr>
          <p:cNvPr id="33" name="Picture 32" descr="IMGP2700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243951" y="2562751"/>
            <a:ext cx="1905000" cy="1435100"/>
          </a:xfrm>
          <a:prstGeom prst="rect">
            <a:avLst/>
          </a:prstGeom>
        </p:spPr>
      </p:pic>
      <p:pic>
        <p:nvPicPr>
          <p:cNvPr id="34" name="Picture 33" descr="P1200047.jp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729656" y="3646814"/>
            <a:ext cx="1905000" cy="1435100"/>
          </a:xfrm>
          <a:prstGeom prst="rect">
            <a:avLst/>
          </a:prstGeom>
        </p:spPr>
      </p:pic>
      <p:pic>
        <p:nvPicPr>
          <p:cNvPr id="36" name="Picture 35" descr="sakura2.jp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21312" y="5080736"/>
            <a:ext cx="1905000" cy="1435100"/>
          </a:xfrm>
          <a:prstGeom prst="rect">
            <a:avLst/>
          </a:prstGeom>
        </p:spPr>
      </p:pic>
      <p:pic>
        <p:nvPicPr>
          <p:cNvPr id="37" name="Picture 36" descr="ski.jp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044307" y="5416077"/>
            <a:ext cx="1905000" cy="1092200"/>
          </a:xfrm>
          <a:prstGeom prst="rect">
            <a:avLst/>
          </a:prstGeom>
        </p:spPr>
      </p:pic>
      <p:pic>
        <p:nvPicPr>
          <p:cNvPr id="16" name="Picture 15" descr="DSCF0041.jp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-19624" y="1187450"/>
            <a:ext cx="1905000" cy="1435100"/>
          </a:xfrm>
          <a:prstGeom prst="rect">
            <a:avLst/>
          </a:prstGeom>
        </p:spPr>
      </p:pic>
      <p:pic>
        <p:nvPicPr>
          <p:cNvPr id="19" name="Picture 18" descr="IMGP0951.jp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-22677" y="635000"/>
            <a:ext cx="1489075" cy="1121770"/>
          </a:xfrm>
          <a:prstGeom prst="rect">
            <a:avLst/>
          </a:prstGeom>
        </p:spPr>
      </p:pic>
      <p:pic>
        <p:nvPicPr>
          <p:cNvPr id="7" name="Picture 6" descr="IMGP0941.JPG"/>
          <p:cNvPicPr>
            <a:picLocks noChangeAspect="1"/>
          </p:cNvPicPr>
          <p:nvPr/>
        </p:nvPicPr>
        <p:blipFill>
          <a:blip r:embed="rId30"/>
          <a:srcRect t="27851"/>
          <a:stretch>
            <a:fillRect/>
          </a:stretch>
        </p:blipFill>
        <p:spPr>
          <a:xfrm>
            <a:off x="1489075" y="635000"/>
            <a:ext cx="1935162" cy="1047151"/>
          </a:xfrm>
          <a:prstGeom prst="rect">
            <a:avLst/>
          </a:prstGeom>
        </p:spPr>
      </p:pic>
      <p:pic>
        <p:nvPicPr>
          <p:cNvPr id="38" name="Picture 37" descr="img_fuji.jp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132210" y="5081914"/>
            <a:ext cx="997352" cy="1426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16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2" y="41058"/>
            <a:ext cx="5832837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Top 5 Do’s and </a:t>
            </a:r>
            <a:r>
              <a:rPr lang="en-US" altLang="ja-JP" dirty="0" err="1" smtClean="0"/>
              <a:t>Don’t’s</a:t>
            </a:r>
            <a:endParaRPr lang="ja-JP" alt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6943" y="865883"/>
            <a:ext cx="9005881" cy="4893647"/>
            <a:chOff x="-57418" y="608958"/>
            <a:chExt cx="9005881" cy="4893647"/>
          </a:xfrm>
        </p:grpSpPr>
        <p:sp>
          <p:nvSpPr>
            <p:cNvPr id="21" name="Rectangle 20"/>
            <p:cNvSpPr/>
            <p:nvPr/>
          </p:nvSpPr>
          <p:spPr>
            <a:xfrm>
              <a:off x="-57418" y="608958"/>
              <a:ext cx="9005881" cy="48936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altLang="ja-JP" sz="2400" b="1" dirty="0" smtClean="0">
                  <a:solidFill>
                    <a:srgbClr val="05FA00"/>
                  </a:solidFill>
                  <a:latin typeface="Comic Sans MS"/>
                  <a:cs typeface="Comic Sans MS"/>
                </a:rPr>
                <a:t> DO !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Learn the language and you will understand the culture.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Make Japanese friends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Enjoy an activity outside of work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Travel to see Japan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Build many contacts during your work</a:t>
              </a:r>
              <a:b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</a:br>
              <a:endParaRPr lang="en-US" altLang="ja-JP" sz="2400" dirty="0" smtClean="0">
                <a:solidFill>
                  <a:srgbClr val="FFFF00"/>
                </a:solidFill>
                <a:latin typeface="Comic Sans MS"/>
                <a:cs typeface="Comic Sans MS"/>
              </a:endParaRPr>
            </a:p>
            <a:p>
              <a:pPr>
                <a:buFont typeface="Arial"/>
                <a:buChar char="•"/>
              </a:pPr>
              <a:r>
                <a:rPr lang="en-US" altLang="ja-JP" sz="2400" b="1" dirty="0" smtClean="0">
                  <a:solidFill>
                    <a:srgbClr val="FF0000"/>
                  </a:solidFill>
                  <a:latin typeface="Comic Sans MS"/>
                  <a:cs typeface="Comic Sans MS"/>
                </a:rPr>
                <a:t> DO NOT !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Just associate with foreign friends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Work by yourself (a career black hole)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try to be Japanese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spend every waking hour at your workplace</a:t>
              </a:r>
            </a:p>
            <a:p>
              <a:pPr lvl="1">
                <a:buFont typeface="Arial"/>
                <a:buChar char="•"/>
              </a:pPr>
              <a:r>
                <a:rPr lang="en-US" altLang="ja-JP" sz="2400" dirty="0" smtClean="0">
                  <a:solidFill>
                    <a:srgbClr val="FFFF00"/>
                  </a:solidFill>
                  <a:latin typeface="Comic Sans MS"/>
                  <a:cs typeface="Comic Sans MS"/>
                </a:rPr>
                <a:t> Expect everyone to understand or speak English</a:t>
              </a:r>
            </a:p>
          </p:txBody>
        </p:sp>
        <p:pic>
          <p:nvPicPr>
            <p:cNvPr id="11" name="Picture 10" descr="cros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93" y="3636709"/>
              <a:ext cx="342900" cy="266700"/>
            </a:xfrm>
            <a:prstGeom prst="rect">
              <a:avLst/>
            </a:prstGeom>
          </p:spPr>
        </p:pic>
        <p:pic>
          <p:nvPicPr>
            <p:cNvPr id="12" name="Picture 11" descr="tick copy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43" y="1105036"/>
              <a:ext cx="355600" cy="266700"/>
            </a:xfrm>
            <a:prstGeom prst="rect">
              <a:avLst/>
            </a:prstGeom>
          </p:spPr>
        </p:pic>
        <p:pic>
          <p:nvPicPr>
            <p:cNvPr id="13" name="Picture 12" descr="tick copy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43" y="1480251"/>
              <a:ext cx="355600" cy="266700"/>
            </a:xfrm>
            <a:prstGeom prst="rect">
              <a:avLst/>
            </a:prstGeom>
          </p:spPr>
        </p:pic>
        <p:pic>
          <p:nvPicPr>
            <p:cNvPr id="14" name="Picture 13" descr="tick copy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43" y="1855466"/>
              <a:ext cx="355600" cy="266700"/>
            </a:xfrm>
            <a:prstGeom prst="rect">
              <a:avLst/>
            </a:prstGeom>
          </p:spPr>
        </p:pic>
        <p:pic>
          <p:nvPicPr>
            <p:cNvPr id="15" name="Picture 14" descr="tick copy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43" y="2230681"/>
              <a:ext cx="355600" cy="266700"/>
            </a:xfrm>
            <a:prstGeom prst="rect">
              <a:avLst/>
            </a:prstGeom>
          </p:spPr>
        </p:pic>
        <p:pic>
          <p:nvPicPr>
            <p:cNvPr id="16" name="Picture 15" descr="tick copy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43" y="2605896"/>
              <a:ext cx="355600" cy="266700"/>
            </a:xfrm>
            <a:prstGeom prst="rect">
              <a:avLst/>
            </a:prstGeom>
          </p:spPr>
        </p:pic>
        <p:pic>
          <p:nvPicPr>
            <p:cNvPr id="17" name="Picture 16" descr="cros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93" y="4007294"/>
              <a:ext cx="342900" cy="266700"/>
            </a:xfrm>
            <a:prstGeom prst="rect">
              <a:avLst/>
            </a:prstGeom>
          </p:spPr>
        </p:pic>
        <p:pic>
          <p:nvPicPr>
            <p:cNvPr id="18" name="Picture 17" descr="cros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93" y="4377879"/>
              <a:ext cx="342900" cy="266700"/>
            </a:xfrm>
            <a:prstGeom prst="rect">
              <a:avLst/>
            </a:prstGeom>
          </p:spPr>
        </p:pic>
        <p:pic>
          <p:nvPicPr>
            <p:cNvPr id="19" name="Picture 18" descr="cros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93" y="4748464"/>
              <a:ext cx="342900" cy="266700"/>
            </a:xfrm>
            <a:prstGeom prst="rect">
              <a:avLst/>
            </a:prstGeom>
          </p:spPr>
        </p:pic>
        <p:pic>
          <p:nvPicPr>
            <p:cNvPr id="20" name="Picture 19" descr="cros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93" y="5119049"/>
              <a:ext cx="342900" cy="2667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29652-B8E0-7348-B0AE-A591A9BAD8D9}" type="slidenum">
              <a:rPr lang="ja-JP" altLang="en-US" smtClean="0"/>
              <a:pPr/>
              <a:t>17</a:t>
            </a:fld>
            <a:endParaRPr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dirty="0" smtClean="0"/>
              <a:t>Chris Pearson JSPS 20th October 2010</a:t>
            </a:r>
            <a:endParaRPr lang="ja-JP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932" y="41058"/>
            <a:ext cx="5832837" cy="443771"/>
          </a:xfrm>
        </p:spPr>
        <p:txBody>
          <a:bodyPr>
            <a:noAutofit/>
          </a:bodyPr>
          <a:lstStyle/>
          <a:p>
            <a:r>
              <a:rPr lang="en-US" altLang="ja-JP" dirty="0" smtClean="0"/>
              <a:t>Future Collaboration</a:t>
            </a:r>
            <a:endParaRPr lang="ja-JP" altLang="en-US" dirty="0"/>
          </a:p>
        </p:txBody>
      </p:sp>
      <p:sp>
        <p:nvSpPr>
          <p:cNvPr id="21" name="Rectangle 20"/>
          <p:cNvSpPr/>
          <p:nvPr/>
        </p:nvSpPr>
        <p:spPr>
          <a:xfrm>
            <a:off x="-57418" y="657468"/>
            <a:ext cx="948388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How to maintain collaboration with Japanese colleagues after your visit?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The purpose of you visit should not be definitive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Your visit should be a building process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It’s a chance to initiate research projects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It’s a chance to begin drafting of papers</a:t>
            </a:r>
            <a:b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</a:b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  <a:p>
            <a:pPr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 JSPS provides opportunities to maintain connections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Short term visits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Fellowships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</a:t>
            </a:r>
            <a:r>
              <a:rPr lang="en-US" altLang="ja-JP" sz="2000" dirty="0" err="1" smtClean="0">
                <a:solidFill>
                  <a:srgbClr val="FFFF00"/>
                </a:solidFill>
                <a:latin typeface="Comic Sans MS"/>
                <a:cs typeface="Comic Sans MS"/>
              </a:rPr>
              <a:t>Furasato</a:t>
            </a: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Awards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Bridge Fellowships</a:t>
            </a:r>
          </a:p>
          <a:p>
            <a:pPr lvl="1">
              <a:buFont typeface="Arial"/>
              <a:buChar char="•"/>
            </a:pPr>
            <a:r>
              <a:rPr lang="en-US" altLang="ja-JP" sz="2000" dirty="0" smtClean="0">
                <a:solidFill>
                  <a:srgbClr val="FFFF00"/>
                </a:solidFill>
                <a:latin typeface="Comic Sans MS"/>
                <a:cs typeface="Comic Sans MS"/>
              </a:rPr>
              <a:t> Symposium support scheme</a:t>
            </a:r>
          </a:p>
          <a:p>
            <a:pPr lvl="1">
              <a:buFont typeface="Arial"/>
              <a:buChar char="•"/>
            </a:pPr>
            <a:endParaRPr lang="en-US" altLang="ja-JP" sz="2000" dirty="0" smtClean="0">
              <a:solidFill>
                <a:srgbClr val="FFFF00"/>
              </a:solidFill>
              <a:latin typeface="Comic Sans MS"/>
              <a:cs typeface="Comic Sans M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9011" y="4529162"/>
            <a:ext cx="8501522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b="1" dirty="0" smtClean="0">
                <a:latin typeface="Comic Sans MS"/>
                <a:cs typeface="Comic Sans MS"/>
              </a:rPr>
              <a:t>Your JSPS Fellowship gives you the unique opportunity to become a bridge between your U.K. and Japanese institutes for future collaboration</a:t>
            </a:r>
            <a:endParaRPr lang="ja-JP" altLang="en-US" sz="2400" b="1" dirty="0"/>
          </a:p>
        </p:txBody>
      </p:sp>
      <p:pic>
        <p:nvPicPr>
          <p:cNvPr id="10" name="Picture 9" descr="Untitled-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651" y="5821454"/>
            <a:ext cx="4846118" cy="695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1676</Words>
  <Application>Microsoft Macintosh PowerPoint</Application>
  <PresentationFormat>On-screen Show (4:3)</PresentationFormat>
  <Paragraphs>291</Paragraphs>
  <Slides>17</Slides>
  <Notes>16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Preparing for Japan</vt:lpstr>
      <vt:lpstr>My Research Background</vt:lpstr>
      <vt:lpstr>My Connection to Japan</vt:lpstr>
      <vt:lpstr>Challenges</vt:lpstr>
      <vt:lpstr>Working Conditions</vt:lpstr>
      <vt:lpstr>Transport</vt:lpstr>
      <vt:lpstr>Money &amp; Banking</vt:lpstr>
      <vt:lpstr>Accommodation</vt:lpstr>
      <vt:lpstr>Renting a place to live</vt:lpstr>
      <vt:lpstr>Mobile Phones</vt:lpstr>
      <vt:lpstr>Eating Out</vt:lpstr>
      <vt:lpstr>Leisure</vt:lpstr>
      <vt:lpstr>Leisure</vt:lpstr>
      <vt:lpstr>Language</vt:lpstr>
      <vt:lpstr>Sightseeing</vt:lpstr>
      <vt:lpstr>Top 5 Do’s and Don’t’s</vt:lpstr>
      <vt:lpstr>Future Collaboration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Chris Pearson</dc:creator>
  <cp:lastModifiedBy>Chris Pearson</cp:lastModifiedBy>
  <cp:revision>91</cp:revision>
  <dcterms:created xsi:type="dcterms:W3CDTF">2010-10-20T10:14:30Z</dcterms:created>
  <dcterms:modified xsi:type="dcterms:W3CDTF">2010-10-20T10:17:13Z</dcterms:modified>
</cp:coreProperties>
</file>